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0"/>
  </p:notesMasterIdLst>
  <p:sldIdLst>
    <p:sldId id="256" r:id="rId8"/>
    <p:sldId id="271" r:id="rId9"/>
    <p:sldId id="272" r:id="rId10"/>
    <p:sldId id="306" r:id="rId11"/>
    <p:sldId id="307" r:id="rId12"/>
    <p:sldId id="308" r:id="rId13"/>
    <p:sldId id="309" r:id="rId14"/>
    <p:sldId id="310" r:id="rId15"/>
    <p:sldId id="313" r:id="rId16"/>
    <p:sldId id="311" r:id="rId17"/>
    <p:sldId id="315" r:id="rId18"/>
    <p:sldId id="305" r:id="rId19"/>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272"/>
            <p14:sldId id="306"/>
            <p14:sldId id="307"/>
            <p14:sldId id="308"/>
            <p14:sldId id="309"/>
            <p14:sldId id="310"/>
            <p14:sldId id="313"/>
            <p14:sldId id="311"/>
            <p14:sldId id="315"/>
          </p14:sldIdLst>
        </p14:section>
        <p14:section name="Your Turn" id="{C5A8A8A5-4C27-48C9-97A4-31B17122EAFA}">
          <p14:sldIdLst>
            <p14:sldId id="30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6306" autoAdjust="0"/>
  </p:normalViewPr>
  <p:slideViewPr>
    <p:cSldViewPr>
      <p:cViewPr varScale="1">
        <p:scale>
          <a:sx n="102" d="100"/>
          <a:sy n="102" d="100"/>
        </p:scale>
        <p:origin x="882"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3/13/2016</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 to start a thread</a:t>
            </a:r>
          </a:p>
          <a:p>
            <a:r>
              <a:rPr lang="en-US" baseline="0" dirty="0"/>
              <a:t>The thread manager object</a:t>
            </a:r>
          </a:p>
          <a:p>
            <a:r>
              <a:rPr lang="en-US" baseline="0" dirty="0"/>
              <a:t>Sleeping</a:t>
            </a:r>
          </a:p>
          <a:p>
            <a:endParaRPr lang="en-US" baseline="0" dirty="0"/>
          </a:p>
          <a:p>
            <a:r>
              <a:rPr lang="en-US" baseline="0" dirty="0" err="1"/>
              <a:t>IntPair</a:t>
            </a:r>
            <a:r>
              <a:rPr lang="en-US" baseline="0" dirty="0"/>
              <a:t> example</a:t>
            </a:r>
          </a:p>
          <a:p>
            <a:r>
              <a:rPr lang="en-US" baseline="0" dirty="0"/>
              <a:t>Guards</a:t>
            </a:r>
          </a:p>
          <a:p>
            <a:r>
              <a:rPr lang="en-US" baseline="0" dirty="0"/>
              <a:t>Mention old form</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3747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425200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additional tutorials and videos to accompany this</a:t>
            </a:r>
            <a:r>
              <a:rPr lang="en-US" baseline="0" dirty="0"/>
              <a:t> lesson.</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 the entry point for your application</a:t>
            </a:r>
          </a:p>
          <a:p>
            <a:endParaRPr lang="en-US" dirty="0"/>
          </a:p>
          <a:p>
            <a:r>
              <a:rPr lang="en-US" dirty="0"/>
              <a:t>@2 For a thread you need a regular old object</a:t>
            </a:r>
            <a:r>
              <a:rPr lang="en-US" baseline="0" dirty="0"/>
              <a:t> that has a “run” method.</a:t>
            </a:r>
          </a:p>
          <a:p>
            <a:endParaRPr lang="en-US" baseline="0" dirty="0"/>
          </a:p>
          <a:p>
            <a:r>
              <a:rPr lang="en-US" baseline="0" dirty="0"/>
              <a:t>@3 Here is a class “Speaker” … @4 with a “run” method</a:t>
            </a:r>
          </a:p>
          <a:p>
            <a:endParaRPr lang="en-US" baseline="0" dirty="0"/>
          </a:p>
          <a:p>
            <a:r>
              <a:rPr lang="en-US" baseline="0" dirty="0"/>
              <a:t>We’ll give it a couple of print functions at the beginning and end like this @5</a:t>
            </a:r>
          </a:p>
          <a:p>
            <a:endParaRPr lang="en-US" baseline="0" dirty="0"/>
          </a:p>
          <a:p>
            <a:r>
              <a:rPr lang="en-US" baseline="0" dirty="0"/>
              <a:t>@6 Over in our main we’ll add print statements at the top and bottom too</a:t>
            </a:r>
          </a:p>
          <a:p>
            <a:endParaRPr lang="en-US" baseline="0" dirty="0"/>
          </a:p>
          <a:p>
            <a:r>
              <a:rPr lang="en-US" baseline="0" dirty="0"/>
              <a:t>Remember how to create an object? Using new. Like this @7.</a:t>
            </a:r>
          </a:p>
          <a:p>
            <a:endParaRPr lang="en-US" baseline="0" dirty="0"/>
          </a:p>
          <a:p>
            <a:r>
              <a:rPr lang="en-US" baseline="0" dirty="0"/>
              <a:t>Now we have an object on the heap. The object is of type “Speaker” and we have a local variable on our stack called “</a:t>
            </a:r>
            <a:r>
              <a:rPr lang="en-US" baseline="0" dirty="0" err="1"/>
              <a:t>sp</a:t>
            </a:r>
            <a:r>
              <a:rPr lang="en-US" baseline="0" dirty="0"/>
              <a:t>” that points to it … or references it … however you prefer. Is it coming back?</a:t>
            </a:r>
          </a:p>
          <a:p>
            <a:endParaRPr lang="en-US" baseline="0" dirty="0"/>
          </a:p>
          <a:p>
            <a:r>
              <a:rPr lang="en-US" baseline="0" dirty="0"/>
              <a:t>We can call the “run” method on the object like this @9</a:t>
            </a:r>
          </a:p>
          <a:p>
            <a:endParaRPr lang="en-US" baseline="0" dirty="0"/>
          </a:p>
          <a:p>
            <a:r>
              <a:rPr lang="en-US" baseline="0" dirty="0"/>
              <a:t>Then lets put in a delay of 5000 milliseconds (5 seconds) with the sleep function. @10</a:t>
            </a:r>
          </a:p>
          <a:p>
            <a:endParaRPr lang="en-US" baseline="0" dirty="0"/>
          </a:p>
          <a:p>
            <a:r>
              <a:rPr lang="en-US" baseline="0" dirty="0"/>
              <a:t>We haven’t talked about “sleep” yet. We will shortly. Just know that it puts the calling thread to sleep for the requested amount of time.</a:t>
            </a:r>
          </a:p>
          <a:p>
            <a:endParaRPr lang="en-US" baseline="0" dirty="0"/>
          </a:p>
          <a:p>
            <a:r>
              <a:rPr lang="en-US" baseline="0" dirty="0"/>
              <a:t>The output looks like this:</a:t>
            </a:r>
          </a:p>
          <a:p>
            <a:endParaRPr lang="en-US" baseline="0" dirty="0"/>
          </a:p>
          <a:p>
            <a:r>
              <a:rPr lang="en-US" baseline="0" dirty="0"/>
              <a:t>(pause before “Run ending”)</a:t>
            </a:r>
          </a:p>
          <a:p>
            <a:endParaRPr lang="en-US" baseline="0" dirty="0"/>
          </a:p>
          <a:p>
            <a:r>
              <a:rPr lang="en-US" baseline="0" dirty="0"/>
              <a:t>But that’s nothing out of the ordinary that’s just one thread calling a function. You’ve been doing that already.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884779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a:t>
            </a:r>
            <a:r>
              <a:rPr lang="en-US" baseline="0" dirty="0"/>
              <a:t> we need is some magic here instead of “run”. We do want to run the method, but we want to start a new thread and have it go run that method while we carry on.</a:t>
            </a:r>
          </a:p>
          <a:p>
            <a:endParaRPr lang="en-US" baseline="0" dirty="0"/>
          </a:p>
          <a:p>
            <a:r>
              <a:rPr lang="en-US" baseline="0" dirty="0"/>
              <a:t>@2 The original thread continues on through the function. A new thread starts up and calls the target function. We have “forked” the CPU’s flow into two simultaneous directions.</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988369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first it isn’t enough to just provide a “run” method. You have to “promise” the compiler that you are. You have to implement the “Runnable” interface, which has just one public method … “run” that returns nothing and throws no exception.</a:t>
            </a:r>
          </a:p>
          <a:p>
            <a:endParaRPr lang="en-US" baseline="0" dirty="0"/>
          </a:p>
          <a:p>
            <a:r>
              <a:rPr lang="en-US" baseline="0" dirty="0"/>
              <a:t>Now the compiler can check you and complain if you don’t. </a:t>
            </a:r>
          </a:p>
          <a:p>
            <a:endParaRPr lang="en-US" baseline="0" dirty="0"/>
          </a:p>
          <a:p>
            <a:r>
              <a:rPr lang="en-US" baseline="0" dirty="0"/>
              <a:t>@1 And add the “@Override”  so the compiler can double check that you spelled it right.</a:t>
            </a:r>
          </a:p>
          <a:p>
            <a:endParaRPr lang="en-US" baseline="0" dirty="0"/>
          </a:p>
          <a:p>
            <a:r>
              <a:rPr lang="en-US" baseline="0" dirty="0"/>
              <a:t>We haven’t done anything magical yet. This is still a plain old java object that just promises it has a run method. Nothing “threading” about any of this yet.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92845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thread has a chunk of</a:t>
            </a:r>
            <a:r>
              <a:rPr lang="en-US" baseline="0" dirty="0"/>
              <a:t> information about it … where its stack pointer and program counter are … etc.</a:t>
            </a:r>
          </a:p>
          <a:p>
            <a:endParaRPr lang="en-US" baseline="0" dirty="0"/>
          </a:p>
          <a:p>
            <a:r>
              <a:rPr lang="en-US" baseline="0" dirty="0"/>
              <a:t>When you start a new thread then the OS creates a new data structure to go with it. You use this data structure to get information about the thread – what line of code it is on, what it’s current call stack looks like, etc.</a:t>
            </a:r>
          </a:p>
          <a:p>
            <a:endParaRPr lang="en-US" baseline="0" dirty="0"/>
          </a:p>
          <a:p>
            <a:r>
              <a:rPr lang="en-US" baseline="0" dirty="0"/>
              <a:t>You also use it to control the thread. For instance you tell the OS to start or stop or pause or resume the thread by using its data structure.</a:t>
            </a:r>
          </a:p>
          <a:p>
            <a:endParaRPr lang="en-US" baseline="0" dirty="0"/>
          </a:p>
          <a:p>
            <a:r>
              <a:rPr lang="en-US" baseline="0" dirty="0"/>
              <a:t>You create an object that encapsulates this operating system data structure. The object is called thread, but should be called “Thread Manager” or “Thread Data”.</a:t>
            </a:r>
          </a:p>
          <a:p>
            <a:endParaRPr lang="en-US" baseline="0" dirty="0"/>
          </a:p>
          <a:p>
            <a:r>
              <a:rPr lang="en-US" baseline="0" dirty="0"/>
              <a:t>@1 You create the manager object and pass in a pointer to the destination object … the object that has your desired “run” method.</a:t>
            </a:r>
          </a:p>
          <a:p>
            <a:endParaRPr lang="en-US" baseline="0" dirty="0"/>
          </a:p>
          <a:p>
            <a:r>
              <a:rPr lang="en-US" baseline="0" dirty="0"/>
              <a:t>All you have done is create one object of type “thread” pointing to another object of type “</a:t>
            </a:r>
            <a:r>
              <a:rPr lang="en-US" baseline="0" dirty="0" err="1"/>
              <a:t>sp</a:t>
            </a:r>
            <a:r>
              <a:rPr lang="en-US" baseline="0" dirty="0"/>
              <a:t>”. You haven’t done any magic at all. The name is misleading. You have NOT created a new thread even though you did “new Thread”. You have created a new thread manager … an object to control the thread and read its data structure.</a:t>
            </a:r>
          </a:p>
          <a:p>
            <a:endParaRPr lang="en-US" baseline="0" dirty="0"/>
          </a:p>
          <a:p>
            <a:r>
              <a:rPr lang="en-US" baseline="0" dirty="0"/>
              <a:t>@2 On the stack you have two pointers “</a:t>
            </a:r>
            <a:r>
              <a:rPr lang="en-US" baseline="0" dirty="0" err="1"/>
              <a:t>sp</a:t>
            </a:r>
            <a:r>
              <a:rPr lang="en-US" baseline="0" dirty="0"/>
              <a:t>” and “</a:t>
            </a:r>
            <a:r>
              <a:rPr lang="en-US" baseline="0" dirty="0" err="1"/>
              <a:t>mgr</a:t>
            </a:r>
            <a:r>
              <a:rPr lang="en-US" baseline="0" dirty="0"/>
              <a:t>”. </a:t>
            </a:r>
          </a:p>
          <a:p>
            <a:endParaRPr lang="en-US" baseline="0" dirty="0"/>
          </a:p>
          <a:p>
            <a:r>
              <a:rPr lang="en-US" baseline="0" dirty="0"/>
              <a:t>@3 They point to objects on the heap. </a:t>
            </a:r>
          </a:p>
          <a:p>
            <a:endParaRPr lang="en-US" baseline="0" dirty="0"/>
          </a:p>
          <a:p>
            <a:r>
              <a:rPr lang="en-US" baseline="0" dirty="0"/>
              <a:t>@4 The “Thread” object has an internal pointer to the target “</a:t>
            </a:r>
            <a:r>
              <a:rPr lang="en-US" baseline="0" dirty="0" err="1"/>
              <a:t>sp</a:t>
            </a:r>
            <a:r>
              <a:rPr lang="en-US" baseline="0" dirty="0"/>
              <a:t>” object (you passed this in the constructor).</a:t>
            </a:r>
          </a:p>
          <a:p>
            <a:endParaRPr lang="en-US" baseline="0" dirty="0"/>
          </a:p>
          <a:p>
            <a:r>
              <a:rPr lang="en-US" baseline="0" dirty="0"/>
              <a:t>The magic threading comes by calling “start” on the thread manager object. @5</a:t>
            </a:r>
          </a:p>
          <a:p>
            <a:endParaRPr lang="en-US" baseline="0" dirty="0"/>
          </a:p>
          <a:p>
            <a:r>
              <a:rPr lang="en-US" baseline="0" dirty="0"/>
              <a:t>NOW the operating system has created another thread that will start out by calling the “run” method on your target object. The calling thread returns from start and continues on through main.</a:t>
            </a:r>
          </a:p>
          <a:p>
            <a:endParaRPr lang="en-US" baseline="0" dirty="0"/>
          </a:p>
          <a:p>
            <a:r>
              <a:rPr lang="en-US" baseline="0" dirty="0"/>
              <a:t>@6 What comes out on the screen?</a:t>
            </a:r>
          </a:p>
          <a:p>
            <a:endParaRPr lang="en-US" baseline="0" dirty="0"/>
          </a:p>
          <a:p>
            <a:r>
              <a:rPr lang="en-US" baseline="0" dirty="0"/>
              <a:t>@7 “Starting” prints first. What happens when we get down to “start”?</a:t>
            </a:r>
          </a:p>
          <a:p>
            <a:endParaRPr lang="en-US" baseline="0" dirty="0"/>
          </a:p>
          <a:p>
            <a:r>
              <a:rPr lang="en-US" baseline="0" dirty="0"/>
              <a:t>We know these threads are time slicing. They don’t both run at the same time. We don’t get mangled printing on the screen. One thread runs and then the other.</a:t>
            </a:r>
          </a:p>
          <a:p>
            <a:endParaRPr lang="en-US" baseline="0" dirty="0"/>
          </a:p>
          <a:p>
            <a:r>
              <a:rPr lang="en-US" baseline="0" dirty="0"/>
              <a:t>Who goes first? Well it is up to the operating system to pick. Generally the new thread enters the “I am ready to go” state but doesn’t actually get CPU time till later. That’s what happened on my computer</a:t>
            </a:r>
          </a:p>
          <a:p>
            <a:endParaRPr lang="en-US" baseline="0" dirty="0"/>
          </a:p>
          <a:p>
            <a:r>
              <a:rPr lang="en-US" baseline="0" dirty="0"/>
              <a:t>@8 The thread that called start continues on and runs out of main.</a:t>
            </a:r>
          </a:p>
          <a:p>
            <a:endParaRPr lang="en-US" baseline="0" dirty="0"/>
          </a:p>
          <a:p>
            <a:r>
              <a:rPr lang="en-US" baseline="0" dirty="0"/>
              <a:t>Then the OS gives the other threads attention.</a:t>
            </a:r>
          </a:p>
          <a:p>
            <a:endParaRPr lang="en-US" baseline="0" dirty="0"/>
          </a:p>
          <a:p>
            <a:r>
              <a:rPr lang="en-US" baseline="0" dirty="0"/>
              <a:t>@9 The new thread starts. Prints its message and sleeps for 5 seconds. Then @10 ends.</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4718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platform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818687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last thread spent most of its time sleeping.</a:t>
            </a:r>
          </a:p>
          <a:p>
            <a:endParaRPr lang="en-US" baseline="0" dirty="0"/>
          </a:p>
          <a:p>
            <a:r>
              <a:rPr lang="en-US" baseline="0" dirty="0"/>
              <a:t>@1 Here the thread spins forever. The CPU is constantly working processing the check-true and jump-back-to-the-top.</a:t>
            </a:r>
          </a:p>
          <a:p>
            <a:endParaRPr lang="en-US" dirty="0"/>
          </a:p>
          <a:p>
            <a:r>
              <a:rPr lang="en-US" dirty="0"/>
              <a:t>@2</a:t>
            </a:r>
            <a:r>
              <a:rPr lang="en-US" baseline="0" dirty="0"/>
              <a:t> Here I create an object with a run method</a:t>
            </a:r>
          </a:p>
          <a:p>
            <a:endParaRPr lang="en-US" baseline="0" dirty="0"/>
          </a:p>
          <a:p>
            <a:r>
              <a:rPr lang="en-US" baseline="0" dirty="0"/>
              <a:t>@3 And put make a loop to start six</a:t>
            </a:r>
          </a:p>
          <a:p>
            <a:endParaRPr lang="en-US" baseline="0" dirty="0"/>
          </a:p>
          <a:p>
            <a:r>
              <a:rPr lang="en-US" baseline="0" dirty="0"/>
              <a:t>@4 Here is the task manager (home machine). I have 4 cores … 8 virtual CPUs. Six threads constantly spinning takes up nearly all the available CPU. When I stop them the usage returns to normal.</a:t>
            </a:r>
          </a:p>
          <a:p>
            <a:endParaRPr lang="en-US" baseline="0" dirty="0"/>
          </a:p>
          <a:p>
            <a:r>
              <a:rPr lang="en-US" baseline="0" dirty="0"/>
              <a:t>There are 2454 threads running now. What if I make it 2000? Or 4000? Eventually the computer gets sluggish and might even freeze up completely forcing a reboot. Give it a try on your own machine!</a:t>
            </a:r>
          </a:p>
          <a:p>
            <a:endParaRPr lang="en-US" baseline="0" dirty="0"/>
          </a:p>
          <a:p>
            <a:r>
              <a:rPr lang="en-US" dirty="0"/>
              <a:t>Let’s think about the</a:t>
            </a:r>
            <a:r>
              <a:rPr lang="en-US" baseline="0" dirty="0"/>
              <a:t> memory footprint now. How many objects have I created?</a:t>
            </a:r>
          </a:p>
          <a:p>
            <a:endParaRPr lang="en-US" baseline="0" dirty="0"/>
          </a:p>
          <a:p>
            <a:r>
              <a:rPr lang="en-US" baseline="0" dirty="0"/>
              <a:t>@5 I created one Spinner object</a:t>
            </a:r>
          </a:p>
          <a:p>
            <a:endParaRPr lang="en-US" baseline="0" dirty="0"/>
          </a:p>
          <a:p>
            <a:r>
              <a:rPr lang="en-US" baseline="0" dirty="0"/>
              <a:t>I created SIX thread manager objects, each pointing to the same object. Perfectly OK. The threads all share the heap but have their own local variables and call stack.</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59159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stop a thread?</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0230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Java Features</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essential/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tutorials.jenkov.com/java-io/stream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Basic Threads</a:t>
            </a:r>
          </a:p>
        </p:txBody>
      </p:sp>
      <p:sp>
        <p:nvSpPr>
          <p:cNvPr id="3" name="Content Placeholder 2"/>
          <p:cNvSpPr>
            <a:spLocks noGrp="1"/>
          </p:cNvSpPr>
          <p:nvPr>
            <p:ph idx="1"/>
          </p:nvPr>
        </p:nvSpPr>
        <p:spPr>
          <a:xfrm>
            <a:off x="304800" y="1200151"/>
            <a:ext cx="3962400" cy="2590799"/>
          </a:xfrm>
        </p:spPr>
        <p:txBody>
          <a:bodyPr>
            <a:normAutofit/>
          </a:bodyPr>
          <a:lstStyle/>
          <a:p>
            <a:pPr>
              <a:buFont typeface="Arial" charset="0"/>
              <a:buChar char="•"/>
            </a:pPr>
            <a:r>
              <a:rPr lang="en-US" dirty="0"/>
              <a:t>Creating Threads</a:t>
            </a:r>
          </a:p>
          <a:p>
            <a:pPr>
              <a:buFont typeface="Arial" charset="0"/>
              <a:buChar char="•"/>
            </a:pPr>
            <a:r>
              <a:rPr lang="en-US" dirty="0"/>
              <a:t>Controlling Threads</a:t>
            </a:r>
          </a:p>
          <a:p>
            <a:pPr>
              <a:buFont typeface="Arial" charset="0"/>
              <a:buChar char="•"/>
            </a:pPr>
            <a:r>
              <a:rPr lang="en-US" dirty="0"/>
              <a:t>Stopping a Thread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85750"/>
            <a:ext cx="3714750" cy="37147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Stopping a Thread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10</a:t>
            </a:fld>
            <a:endParaRPr lang="en-US"/>
          </a:p>
        </p:txBody>
      </p:sp>
      <p:sp>
        <p:nvSpPr>
          <p:cNvPr id="7" name="TextBox 6"/>
          <p:cNvSpPr txBox="1"/>
          <p:nvPr/>
        </p:nvSpPr>
        <p:spPr>
          <a:xfrm>
            <a:off x="228600" y="819150"/>
            <a:ext cx="5334000" cy="3477490"/>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openDatabaseConnection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(2_000);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closeDatabaseConnection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5074298" y="819150"/>
            <a:ext cx="3962400" cy="2906886"/>
          </a:xfrm>
          <a:prstGeom prst="rect">
            <a:avLst/>
          </a:prstGeom>
          <a:noFill/>
        </p:spPr>
        <p:txBody>
          <a:bodyPr wrap="square" rtlCol="0">
            <a:spAutoFit/>
          </a:bodyPr>
          <a:lstStyle/>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Speaker </a:t>
            </a: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600" dirty="0">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(3_000);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u="sng" strike="sngStrike"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a:t>
            </a:r>
            <a:r>
              <a:rPr lang="en-US" sz="1600" u="sng"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false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060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2" end="12"/>
                                            </p:txEl>
                                          </p:spTgt>
                                        </p:tgtEl>
                                        <p:attrNameLst>
                                          <p:attrName>style.visibility</p:attrName>
                                        </p:attrNameLst>
                                      </p:cBhvr>
                                      <p:to>
                                        <p:strVal val="visible"/>
                                      </p:to>
                                    </p:set>
                                    <p:animEffect transition="in" filter="fade">
                                      <p:cBhvr>
                                        <p:cTn id="12" dur="500"/>
                                        <p:tgtEl>
                                          <p:spTgt spid="7">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Effect transition="in" filter="fade">
                                      <p:cBhvr>
                                        <p:cTn id="33" dur="500"/>
                                        <p:tgtEl>
                                          <p:spTgt spid="1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500"/>
                                        <p:tgtEl>
                                          <p:spTgt spid="7">
                                            <p:txEl>
                                              <p:pRg st="8" end="8"/>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fade">
                                      <p:cBhvr>
                                        <p:cTn id="46" dur="500"/>
                                        <p:tgtEl>
                                          <p:spTgt spid="7">
                                            <p:txEl>
                                              <p:pRg st="9" end="9"/>
                                            </p:txEl>
                                          </p:spTgt>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500"/>
                                        <p:tgtEl>
                                          <p:spTgt spid="7">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
                                            <p:txEl>
                                              <p:pRg st="6" end="6"/>
                                            </p:txEl>
                                          </p:spTgt>
                                        </p:tgtEl>
                                        <p:attrNameLst>
                                          <p:attrName>style.visibility</p:attrName>
                                        </p:attrNameLst>
                                      </p:cBhvr>
                                      <p:to>
                                        <p:strVal val="visible"/>
                                      </p:to>
                                    </p:set>
                                    <p:animEffect transition="in" filter="fade">
                                      <p:cBhvr>
                                        <p:cTn id="59" dur="500"/>
                                        <p:tgtEl>
                                          <p:spTgt spid="7">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
                                            <p:txEl>
                                              <p:pRg st="8" end="8"/>
                                            </p:txEl>
                                          </p:spTgt>
                                        </p:tgtEl>
                                        <p:attrNameLst>
                                          <p:attrName>style.visibility</p:attrName>
                                        </p:attrNameLst>
                                      </p:cBhvr>
                                      <p:to>
                                        <p:strVal val="visible"/>
                                      </p:to>
                                    </p:set>
                                    <p:animEffect transition="in" filter="fade">
                                      <p:cBhvr>
                                        <p:cTn id="64" dur="500"/>
                                        <p:tgtEl>
                                          <p:spTgt spid="10">
                                            <p:txEl>
                                              <p:pRg st="8" end="8"/>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xEl>
                                              <p:pRg st="9" end="9"/>
                                            </p:txEl>
                                          </p:spTgt>
                                        </p:tgtEl>
                                        <p:attrNameLst>
                                          <p:attrName>style.visibility</p:attrName>
                                        </p:attrNameLst>
                                      </p:cBhvr>
                                      <p:to>
                                        <p:strVal val="visible"/>
                                      </p:to>
                                    </p:set>
                                    <p:animEffect transition="in" filter="fade">
                                      <p:cBhvr>
                                        <p:cTn id="69"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43400" y="57151"/>
            <a:ext cx="4724400" cy="609600"/>
          </a:xfrm>
        </p:spPr>
        <p:txBody>
          <a:bodyPr/>
          <a:lstStyle/>
          <a:p>
            <a:r>
              <a:rPr lang="en-US" dirty="0"/>
              <a:t>Stopping a Thread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11</a:t>
            </a:fld>
            <a:endParaRPr lang="en-US"/>
          </a:p>
        </p:txBody>
      </p:sp>
      <p:sp>
        <p:nvSpPr>
          <p:cNvPr id="7" name="TextBox 6"/>
          <p:cNvSpPr txBox="1"/>
          <p:nvPr/>
        </p:nvSpPr>
        <p:spPr>
          <a:xfrm>
            <a:off x="304800" y="501074"/>
            <a:ext cx="5334000" cy="4339650"/>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openDatabaseConnection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(2_000);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InterruptedException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closeDatabaseConnection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953000" y="1217456"/>
            <a:ext cx="3962400" cy="2923877"/>
          </a:xfrm>
          <a:prstGeom prst="rect">
            <a:avLst/>
          </a:prstGeom>
          <a:noFill/>
        </p:spPr>
        <p:txBody>
          <a:bodyPr wrap="square" rtlCol="0">
            <a:spAutoFit/>
          </a:bodyPr>
          <a:lstStyle/>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Speaker </a:t>
            </a: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600" dirty="0">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6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(30_000);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600" dirty="0">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C0"/>
                </a:solidFill>
                <a:latin typeface="Consolas" panose="020B0609020204030204" pitchFamily="49" charset="0"/>
                <a:ea typeface="Calibri" panose="020F0502020204030204" pitchFamily="34" charset="0"/>
                <a:cs typeface="Consolas" panose="020B0609020204030204" pitchFamily="49" charset="0"/>
              </a:rPr>
              <a:t>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7F0055"/>
                </a:solidFill>
                <a:latin typeface="Consolas" panose="020B0609020204030204" pitchFamily="49" charset="0"/>
                <a:ea typeface="Calibri" panose="020F0502020204030204" pitchFamily="34" charset="0"/>
                <a:cs typeface="Consolas" panose="020B0609020204030204" pitchFamily="49" charset="0"/>
              </a:rPr>
              <a:t>false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p:cNvCxnSpPr/>
          <p:nvPr/>
        </p:nvCxnSpPr>
        <p:spPr>
          <a:xfrm flipH="1" flipV="1">
            <a:off x="3505200" y="3333750"/>
            <a:ext cx="1447800" cy="5813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9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animEffect transition="in" filter="fade">
                                      <p:cBhvr>
                                        <p:cTn id="13" dur="500"/>
                                        <p:tgtEl>
                                          <p:spTgt spid="7">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4" end="14"/>
                                            </p:txEl>
                                          </p:spTgt>
                                        </p:tgtEl>
                                        <p:attrNameLst>
                                          <p:attrName>style.visibility</p:attrName>
                                        </p:attrNameLst>
                                      </p:cBhvr>
                                      <p:to>
                                        <p:strVal val="visible"/>
                                      </p:to>
                                    </p:set>
                                    <p:animEffect transition="in" filter="fade">
                                      <p:cBhvr>
                                        <p:cTn id="16" dur="500"/>
                                        <p:tgtEl>
                                          <p:spTgt spid="7">
                                            <p:txEl>
                                              <p:pRg st="14" end="1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867400" cy="3124200"/>
          </a:xfrm>
        </p:spPr>
        <p:txBody>
          <a:bodyPr/>
          <a:lstStyle/>
          <a:p>
            <a:r>
              <a:rPr lang="en-US" dirty="0"/>
              <a:t>Write a program to print “Hello” in one thread and “World” in another thread.</a:t>
            </a:r>
          </a:p>
          <a:p>
            <a:r>
              <a:rPr lang="en-US" dirty="0"/>
              <a:t>The “Hello” should print once a second.</a:t>
            </a:r>
          </a:p>
          <a:p>
            <a:r>
              <a:rPr lang="en-US" dirty="0"/>
              <a:t>The “World” should print every other second.</a:t>
            </a:r>
          </a:p>
          <a:p>
            <a:r>
              <a:rPr lang="en-US" dirty="0"/>
              <a:t>Have “main” stop both of these threads after 60 seconds.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12</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21" y="608076"/>
            <a:ext cx="2121279" cy="3181350"/>
          </a:xfrm>
          <a:prstGeom prst="rect">
            <a:avLst/>
          </a:prstGeom>
        </p:spPr>
      </p:pic>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https://docs.oracle.com/javase/tutorial/essential/concurrency/</a:t>
            </a:r>
            <a:endParaRPr lang="en-US" dirty="0"/>
          </a:p>
          <a:p>
            <a:pPr marL="0" indent="0">
              <a:buNone/>
            </a:pPr>
            <a:endParaRPr lang="en-US" dirty="0"/>
          </a:p>
          <a:p>
            <a:pPr marL="0" indent="0">
              <a:buNone/>
            </a:pPr>
            <a:r>
              <a:rPr lang="en-US" dirty="0">
                <a:hlinkClick r:id="rId4"/>
              </a:rPr>
              <a:t>http://www.tutorialspoint.com/java/java_multithreading.htm</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p:cNvPicPr>
            <a:picLocks noChangeAspect="1"/>
          </p:cNvPicPr>
          <p:nvPr/>
        </p:nvPicPr>
        <p:blipFill>
          <a:blip r:embed="rId5"/>
          <a:stretch>
            <a:fillRect/>
          </a:stretch>
        </p:blipFill>
        <p:spPr>
          <a:xfrm>
            <a:off x="2250619" y="2555245"/>
            <a:ext cx="4261762" cy="2151533"/>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 of Entry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3</a:t>
            </a:fld>
            <a:endParaRPr lang="en-US"/>
          </a:p>
        </p:txBody>
      </p:sp>
      <p:sp>
        <p:nvSpPr>
          <p:cNvPr id="46" name="TextBox 45"/>
          <p:cNvSpPr txBox="1"/>
          <p:nvPr/>
        </p:nvSpPr>
        <p:spPr>
          <a:xfrm>
            <a:off x="381000" y="666751"/>
            <a:ext cx="7924800" cy="138499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“main” method is the entry point of your application</a:t>
            </a:r>
          </a:p>
          <a:p>
            <a:pPr marL="285750" indent="-285750">
              <a:buFont typeface="Arial" panose="020B0604020202020204" pitchFamily="34" charset="0"/>
              <a:buChar char="•"/>
            </a:pPr>
            <a:r>
              <a:rPr lang="en-US" sz="2400" dirty="0"/>
              <a:t>An object’s “run” method is the entry point of a thread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p:cNvSpPr txBox="1"/>
          <p:nvPr/>
        </p:nvSpPr>
        <p:spPr>
          <a:xfrm>
            <a:off x="3954420" y="1520808"/>
            <a:ext cx="3429000" cy="2215991"/>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 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"Run starting"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(5000);</a:t>
            </a: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"Run ending"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07773" y="1462924"/>
            <a:ext cx="3499022" cy="2906180"/>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Tinker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"Starting"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"Ending"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33" name="Picture 32"/>
          <p:cNvPicPr>
            <a:picLocks noChangeAspect="1"/>
          </p:cNvPicPr>
          <p:nvPr/>
        </p:nvPicPr>
        <p:blipFill>
          <a:blip r:embed="rId3"/>
          <a:stretch>
            <a:fillRect/>
          </a:stretch>
        </p:blipFill>
        <p:spPr>
          <a:xfrm>
            <a:off x="4876800" y="3084137"/>
            <a:ext cx="3737968" cy="1621213"/>
          </a:xfrm>
          <a:prstGeom prst="rect">
            <a:avLst/>
          </a:prstGeom>
        </p:spPr>
      </p:pic>
      <p:sp>
        <p:nvSpPr>
          <p:cNvPr id="34" name="TextBox 33"/>
          <p:cNvSpPr txBox="1"/>
          <p:nvPr/>
        </p:nvSpPr>
        <p:spPr>
          <a:xfrm>
            <a:off x="4903945" y="3615690"/>
            <a:ext cx="3672840" cy="707886"/>
          </a:xfrm>
          <a:prstGeom prst="rect">
            <a:avLst/>
          </a:prstGeom>
          <a:noFill/>
        </p:spPr>
        <p:txBody>
          <a:bodyPr wrap="square" rtlCol="0">
            <a:spAutoFit/>
          </a:bodyPr>
          <a:lstStyle/>
          <a:p>
            <a:r>
              <a:rPr lang="en-US" sz="1000" dirty="0">
                <a:latin typeface="Consolas" panose="020B0609020204030204" pitchFamily="49" charset="0"/>
              </a:rPr>
              <a:t>Starting</a:t>
            </a:r>
          </a:p>
          <a:p>
            <a:r>
              <a:rPr lang="en-US" sz="1000" dirty="0">
                <a:latin typeface="Consolas" panose="020B0609020204030204" pitchFamily="49" charset="0"/>
              </a:rPr>
              <a:t>Run starting</a:t>
            </a:r>
          </a:p>
          <a:p>
            <a:r>
              <a:rPr lang="en-US" sz="1000" dirty="0">
                <a:latin typeface="Consolas" panose="020B0609020204030204" pitchFamily="49" charset="0"/>
              </a:rPr>
              <a:t>Run ending</a:t>
            </a:r>
          </a:p>
          <a:p>
            <a:r>
              <a:rPr lang="en-US" sz="1000" dirty="0">
                <a:latin typeface="Consolas" panose="020B0609020204030204" pitchFamily="49" charset="0"/>
              </a:rPr>
              <a:t>Ending</a:t>
            </a:r>
          </a:p>
        </p:txBody>
      </p:sp>
    </p:spTree>
    <p:extLst>
      <p:ext uri="{BB962C8B-B14F-4D97-AF65-F5344CB8AC3E}">
        <p14:creationId xmlns:p14="http://schemas.microsoft.com/office/powerpoint/2010/main" val="4421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9" end="9"/>
                                            </p:txEl>
                                          </p:spTgt>
                                        </p:tgtEl>
                                        <p:attrNameLst>
                                          <p:attrName>style.visibility</p:attrName>
                                        </p:attrNameLst>
                                      </p:cBhvr>
                                      <p:to>
                                        <p:strVal val="visible"/>
                                      </p:to>
                                    </p:set>
                                    <p:animEffect transition="in" filter="fade">
                                      <p:cBhvr>
                                        <p:cTn id="10" dur="500"/>
                                        <p:tgtEl>
                                          <p:spTgt spid="8">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animEffect transition="in" filter="fade">
                                      <p:cBhvr>
                                        <p:cTn id="15" dur="500"/>
                                        <p:tgtEl>
                                          <p:spTgt spid="4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fade">
                                      <p:cBhvr>
                                        <p:cTn id="31" dur="500"/>
                                        <p:tgtEl>
                                          <p:spTgt spid="7">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500"/>
                                        <p:tgtEl>
                                          <p:spTgt spid="7">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Effect transition="in" filter="fade">
                                      <p:cBhvr>
                                        <p:cTn id="51" dur="500"/>
                                        <p:tgtEl>
                                          <p:spTgt spid="8">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500"/>
                                        <p:tgtEl>
                                          <p:spTgt spid="8">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 of Entry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4</a:t>
            </a:fld>
            <a:endParaRPr lang="en-US"/>
          </a:p>
        </p:txBody>
      </p:sp>
      <p:sp>
        <p:nvSpPr>
          <p:cNvPr id="7" name="TextBox 6"/>
          <p:cNvSpPr txBox="1"/>
          <p:nvPr/>
        </p:nvSpPr>
        <p:spPr>
          <a:xfrm>
            <a:off x="5105400" y="2343150"/>
            <a:ext cx="3429000" cy="1862048"/>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 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"Run starting"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"Run ending"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1304095" y="1433363"/>
            <a:ext cx="3499022" cy="3260123"/>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Tinker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"Starting"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p>
          <a:p>
            <a:pPr>
              <a:lnSpc>
                <a:spcPct val="115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"Ending"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 </a:t>
            </a:r>
          </a:p>
        </p:txBody>
      </p:sp>
      <p:sp>
        <p:nvSpPr>
          <p:cNvPr id="2" name="Right Arrow 1"/>
          <p:cNvSpPr/>
          <p:nvPr/>
        </p:nvSpPr>
        <p:spPr>
          <a:xfrm>
            <a:off x="2666999" y="2952750"/>
            <a:ext cx="2691245" cy="187036"/>
          </a:xfrm>
          <a:prstGeom prst="rightArrow">
            <a:avLst/>
          </a:prstGeom>
          <a:solidFill>
            <a:srgbClr val="00B05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5400000">
            <a:off x="1980333" y="3590926"/>
            <a:ext cx="1077189" cy="199160"/>
          </a:xfrm>
          <a:prstGeom prst="rightArrow">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854536" y="361951"/>
            <a:ext cx="1965333" cy="1675303"/>
          </a:xfrm>
          <a:prstGeom prst="rect">
            <a:avLst/>
          </a:prstGeom>
        </p:spPr>
      </p:pic>
      <p:pic>
        <p:nvPicPr>
          <p:cNvPr id="10" name="Picture 9"/>
          <p:cNvPicPr>
            <a:picLocks noChangeAspect="1"/>
          </p:cNvPicPr>
          <p:nvPr/>
        </p:nvPicPr>
        <p:blipFill>
          <a:blip r:embed="rId4"/>
          <a:stretch>
            <a:fillRect/>
          </a:stretch>
        </p:blipFill>
        <p:spPr>
          <a:xfrm rot="11765991" flipH="1" flipV="1">
            <a:off x="707586" y="2680735"/>
            <a:ext cx="1135664" cy="1186877"/>
          </a:xfrm>
          <a:prstGeom prst="rect">
            <a:avLst/>
          </a:prstGeom>
        </p:spPr>
      </p:pic>
    </p:spTree>
    <p:extLst>
      <p:ext uri="{BB962C8B-B14F-4D97-AF65-F5344CB8AC3E}">
        <p14:creationId xmlns:p14="http://schemas.microsoft.com/office/powerpoint/2010/main" val="1652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Runnable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5</a:t>
            </a:fld>
            <a:endParaRPr lang="en-US"/>
          </a:p>
        </p:txBody>
      </p:sp>
      <p:sp>
        <p:nvSpPr>
          <p:cNvPr id="7" name="TextBox 6"/>
          <p:cNvSpPr txBox="1"/>
          <p:nvPr/>
        </p:nvSpPr>
        <p:spPr>
          <a:xfrm>
            <a:off x="762000" y="1123950"/>
            <a:ext cx="4419600" cy="2492990"/>
          </a:xfrm>
          <a:prstGeom prst="rect">
            <a:avLst/>
          </a:prstGeom>
          <a:noFill/>
        </p:spPr>
        <p:txBody>
          <a:bodyPr wrap="square" rtlCol="0">
            <a:spAutoFit/>
          </a:bodyPr>
          <a:lstStyle/>
          <a:p>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Speaker </a:t>
            </a:r>
            <a:r>
              <a:rPr lang="en-US" sz="1200" b="1" dirty="0">
                <a:solidFill>
                  <a:srgbClr val="7F0055"/>
                </a:solidFill>
                <a:latin typeface="Consolas" panose="020B0609020204030204" pitchFamily="49" charset="0"/>
              </a:rPr>
              <a:t>implements</a:t>
            </a:r>
            <a:r>
              <a:rPr lang="en-US" sz="1200" b="1" dirty="0">
                <a:solidFill>
                  <a:srgbClr val="000000"/>
                </a:solidFill>
                <a:latin typeface="Consolas" panose="020B0609020204030204" pitchFamily="49" charset="0"/>
              </a:rPr>
              <a:t> Runnable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646464"/>
                </a:solidFill>
                <a:latin typeface="Consolas" panose="020B0609020204030204" pitchFamily="49" charset="0"/>
              </a:rPr>
              <a:t>@Override</a:t>
            </a:r>
          </a:p>
          <a:p>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run()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System.</a:t>
            </a:r>
            <a:r>
              <a:rPr lang="en-US" sz="1200" b="1" i="1" dirty="0" err="1">
                <a:solidFill>
                  <a:srgbClr val="0000C0"/>
                </a:solidFill>
                <a:latin typeface="Consolas" panose="020B0609020204030204" pitchFamily="49" charset="0"/>
              </a:rPr>
              <a:t>out</a:t>
            </a:r>
            <a:r>
              <a:rPr lang="en-US" sz="1200" b="1" i="1" dirty="0" err="1">
                <a:solidFill>
                  <a:srgbClr val="000000"/>
                </a:solidFill>
                <a:latin typeface="Consolas" panose="020B0609020204030204" pitchFamily="49" charset="0"/>
              </a:rPr>
              <a:t>.println</a:t>
            </a:r>
            <a:r>
              <a:rPr lang="en-US" sz="1200" b="1" i="1" dirty="0">
                <a:solidFill>
                  <a:srgbClr val="000000"/>
                </a:solidFill>
                <a:latin typeface="Consolas" panose="020B0609020204030204" pitchFamily="49" charset="0"/>
              </a:rPr>
              <a:t>(</a:t>
            </a:r>
            <a:r>
              <a:rPr lang="en-US" sz="1200" b="1" i="1" dirty="0">
                <a:solidFill>
                  <a:srgbClr val="2A00FF"/>
                </a:solidFill>
                <a:latin typeface="Consolas" panose="020B0609020204030204" pitchFamily="49" charset="0"/>
              </a:rPr>
              <a:t>"Run starting"</a:t>
            </a:r>
            <a:r>
              <a:rPr lang="en-US" sz="1200" b="1" i="1" dirty="0">
                <a:solidFill>
                  <a:srgbClr val="000000"/>
                </a:solidFill>
                <a:latin typeface="Consolas" panose="020B0609020204030204" pitchFamily="49" charset="0"/>
              </a:rPr>
              <a:t>);</a:t>
            </a:r>
          </a:p>
          <a:p>
            <a:endParaRPr lang="en-US" sz="1200" b="1" i="1"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(5000);</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System.</a:t>
            </a:r>
            <a:r>
              <a:rPr lang="en-US" sz="1200" b="1" i="1" dirty="0" err="1">
                <a:solidFill>
                  <a:srgbClr val="0000C0"/>
                </a:solidFill>
                <a:latin typeface="Consolas" panose="020B0609020204030204" pitchFamily="49" charset="0"/>
              </a:rPr>
              <a:t>out</a:t>
            </a:r>
            <a:r>
              <a:rPr lang="en-US" sz="1200" b="1" i="1" dirty="0" err="1">
                <a:solidFill>
                  <a:srgbClr val="000000"/>
                </a:solidFill>
                <a:latin typeface="Consolas" panose="020B0609020204030204" pitchFamily="49" charset="0"/>
              </a:rPr>
              <a:t>.println</a:t>
            </a:r>
            <a:r>
              <a:rPr lang="en-US" sz="1200" b="1" i="1" dirty="0">
                <a:solidFill>
                  <a:srgbClr val="000000"/>
                </a:solidFill>
                <a:latin typeface="Consolas" panose="020B0609020204030204" pitchFamily="49" charset="0"/>
              </a:rPr>
              <a:t>(</a:t>
            </a:r>
            <a:r>
              <a:rPr lang="en-US" sz="1200" b="1" i="1" dirty="0">
                <a:solidFill>
                  <a:srgbClr val="2A00FF"/>
                </a:solidFill>
                <a:latin typeface="Consolas" panose="020B0609020204030204" pitchFamily="49" charset="0"/>
              </a:rPr>
              <a:t>"Run ending"</a:t>
            </a:r>
            <a:r>
              <a:rPr lang="en-US" sz="1200" b="1"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562600" y="1235721"/>
            <a:ext cx="3367733" cy="2957153"/>
          </a:xfrm>
          <a:prstGeom prst="rect">
            <a:avLst/>
          </a:prstGeom>
        </p:spPr>
      </p:pic>
      <p:sp>
        <p:nvSpPr>
          <p:cNvPr id="2" name="Rectangle 1"/>
          <p:cNvSpPr/>
          <p:nvPr/>
        </p:nvSpPr>
        <p:spPr>
          <a:xfrm>
            <a:off x="2003982" y="1118837"/>
            <a:ext cx="1672472" cy="25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43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Thread Manager</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6</a:t>
            </a:fld>
            <a:endParaRPr lang="en-US"/>
          </a:p>
        </p:txBody>
      </p:sp>
      <p:sp>
        <p:nvSpPr>
          <p:cNvPr id="7" name="TextBox 6"/>
          <p:cNvSpPr txBox="1"/>
          <p:nvPr/>
        </p:nvSpPr>
        <p:spPr>
          <a:xfrm>
            <a:off x="838200" y="1200150"/>
            <a:ext cx="4419600" cy="2840393"/>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"Starting"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Speaker();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mgr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mgr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"Ending"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5505450" y="2084945"/>
            <a:ext cx="990600" cy="461665"/>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Return address</a:t>
            </a:r>
          </a:p>
          <a:p>
            <a:r>
              <a:rPr lang="en-US" sz="800" dirty="0">
                <a:latin typeface="Consolas" panose="020B0609020204030204" pitchFamily="49" charset="0"/>
              </a:rPr>
              <a:t>Speaker </a:t>
            </a:r>
            <a:r>
              <a:rPr lang="en-US" sz="800" dirty="0" err="1">
                <a:latin typeface="Consolas" panose="020B0609020204030204" pitchFamily="49" charset="0"/>
              </a:rPr>
              <a:t>sp</a:t>
            </a:r>
            <a:endParaRPr lang="en-US" sz="800" dirty="0">
              <a:latin typeface="Consolas" panose="020B0609020204030204" pitchFamily="49" charset="0"/>
            </a:endParaRPr>
          </a:p>
          <a:p>
            <a:r>
              <a:rPr lang="en-US" sz="800" dirty="0">
                <a:latin typeface="Consolas" panose="020B0609020204030204" pitchFamily="49" charset="0"/>
              </a:rPr>
              <a:t>Thread </a:t>
            </a:r>
            <a:r>
              <a:rPr lang="en-US" sz="800" dirty="0" err="1">
                <a:latin typeface="Consolas" panose="020B0609020204030204" pitchFamily="49" charset="0"/>
              </a:rPr>
              <a:t>mgr</a:t>
            </a:r>
            <a:endParaRPr lang="en-US" sz="800" dirty="0">
              <a:latin typeface="Consolas" panose="020B0609020204030204" pitchFamily="49" charset="0"/>
            </a:endParaRPr>
          </a:p>
        </p:txBody>
      </p:sp>
      <p:sp>
        <p:nvSpPr>
          <p:cNvPr id="9" name="TextBox 8"/>
          <p:cNvSpPr txBox="1"/>
          <p:nvPr/>
        </p:nvSpPr>
        <p:spPr>
          <a:xfrm>
            <a:off x="7181850" y="408545"/>
            <a:ext cx="990600" cy="338554"/>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Speaker</a:t>
            </a:r>
          </a:p>
          <a:p>
            <a:endParaRPr lang="en-US" sz="800" dirty="0">
              <a:latin typeface="Consolas" panose="020B0609020204030204" pitchFamily="49" charset="0"/>
            </a:endParaRPr>
          </a:p>
        </p:txBody>
      </p:sp>
      <p:sp>
        <p:nvSpPr>
          <p:cNvPr id="10" name="TextBox 9"/>
          <p:cNvSpPr txBox="1"/>
          <p:nvPr/>
        </p:nvSpPr>
        <p:spPr>
          <a:xfrm>
            <a:off x="7162800" y="1278464"/>
            <a:ext cx="990600" cy="338554"/>
          </a:xfrm>
          <a:prstGeom prst="rect">
            <a:avLst/>
          </a:prstGeom>
          <a:noFill/>
          <a:ln>
            <a:solidFill>
              <a:schemeClr val="tx1"/>
            </a:solidFill>
          </a:ln>
        </p:spPr>
        <p:txBody>
          <a:bodyPr wrap="square" rtlCol="0">
            <a:spAutoFit/>
          </a:bodyPr>
          <a:lstStyle/>
          <a:p>
            <a:r>
              <a:rPr lang="en-US" sz="800" dirty="0">
                <a:latin typeface="Consolas" panose="020B0609020204030204" pitchFamily="49" charset="0"/>
              </a:rPr>
              <a:t>Thread</a:t>
            </a:r>
          </a:p>
          <a:p>
            <a:endParaRPr lang="en-US" sz="800" dirty="0">
              <a:latin typeface="Consolas" panose="020B0609020204030204" pitchFamily="49" charset="0"/>
            </a:endParaRPr>
          </a:p>
        </p:txBody>
      </p:sp>
      <p:cxnSp>
        <p:nvCxnSpPr>
          <p:cNvPr id="11" name="Straight Arrow Connector 10"/>
          <p:cNvCxnSpPr>
            <a:endCxn id="9" idx="1"/>
          </p:cNvCxnSpPr>
          <p:nvPr/>
        </p:nvCxnSpPr>
        <p:spPr>
          <a:xfrm flipV="1">
            <a:off x="6191250" y="577822"/>
            <a:ext cx="990600" cy="173251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flipV="1">
            <a:off x="6181725" y="1447741"/>
            <a:ext cx="981075" cy="97690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96225" y="770495"/>
            <a:ext cx="1" cy="61912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447800" y="2882010"/>
            <a:ext cx="1295400" cy="331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4876800" y="2869112"/>
            <a:ext cx="3737968" cy="1621213"/>
          </a:xfrm>
          <a:prstGeom prst="rect">
            <a:avLst/>
          </a:prstGeom>
        </p:spPr>
      </p:pic>
      <p:sp>
        <p:nvSpPr>
          <p:cNvPr id="20" name="TextBox 19"/>
          <p:cNvSpPr txBox="1"/>
          <p:nvPr/>
        </p:nvSpPr>
        <p:spPr>
          <a:xfrm>
            <a:off x="4903945" y="3400665"/>
            <a:ext cx="3672840" cy="707886"/>
          </a:xfrm>
          <a:prstGeom prst="rect">
            <a:avLst/>
          </a:prstGeom>
          <a:noFill/>
        </p:spPr>
        <p:txBody>
          <a:bodyPr wrap="square" rtlCol="0">
            <a:spAutoFit/>
          </a:bodyPr>
          <a:lstStyle/>
          <a:p>
            <a:r>
              <a:rPr lang="en-US" sz="1000" dirty="0">
                <a:latin typeface="Consolas" panose="020B0609020204030204" pitchFamily="49" charset="0"/>
              </a:rPr>
              <a:t>Starting</a:t>
            </a:r>
          </a:p>
          <a:p>
            <a:r>
              <a:rPr lang="en-US" sz="1000" dirty="0">
                <a:latin typeface="Consolas" panose="020B0609020204030204" pitchFamily="49" charset="0"/>
              </a:rPr>
              <a:t>Ending</a:t>
            </a:r>
          </a:p>
          <a:p>
            <a:r>
              <a:rPr lang="en-US" sz="1000" dirty="0">
                <a:latin typeface="Consolas" panose="020B0609020204030204" pitchFamily="49" charset="0"/>
              </a:rPr>
              <a:t>Run starting</a:t>
            </a:r>
          </a:p>
          <a:p>
            <a:r>
              <a:rPr lang="en-US" sz="1000" dirty="0">
                <a:latin typeface="Consolas" panose="020B0609020204030204" pitchFamily="49" charset="0"/>
              </a:rPr>
              <a:t>Run ending</a:t>
            </a:r>
          </a:p>
        </p:txBody>
      </p:sp>
    </p:spTree>
    <p:extLst>
      <p:ext uri="{BB962C8B-B14F-4D97-AF65-F5344CB8AC3E}">
        <p14:creationId xmlns:p14="http://schemas.microsoft.com/office/powerpoint/2010/main" val="21257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Effect transition="in" filter="fade">
                                      <p:cBhvr>
                                        <p:cTn id="50" dur="500"/>
                                        <p:tgtEl>
                                          <p:spTgt spid="7">
                                            <p:txEl>
                                              <p:pRg st="8" end="8"/>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fade">
                                      <p:cBhvr>
                                        <p:cTn id="58" dur="500"/>
                                        <p:tgtEl>
                                          <p:spTgt spid="2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
                                            <p:txEl>
                                              <p:pRg st="1" end="1"/>
                                            </p:txEl>
                                          </p:spTgt>
                                        </p:tgtEl>
                                        <p:attrNameLst>
                                          <p:attrName>style.visibility</p:attrName>
                                        </p:attrNameLst>
                                      </p:cBhvr>
                                      <p:to>
                                        <p:strVal val="visible"/>
                                      </p:to>
                                    </p:set>
                                    <p:animEffect transition="in" filter="fade">
                                      <p:cBhvr>
                                        <p:cTn id="63" dur="500"/>
                                        <p:tgtEl>
                                          <p:spTgt spid="20">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
                                            <p:txEl>
                                              <p:pRg st="2" end="2"/>
                                            </p:txEl>
                                          </p:spTgt>
                                        </p:tgtEl>
                                        <p:attrNameLst>
                                          <p:attrName>style.visibility</p:attrName>
                                        </p:attrNameLst>
                                      </p:cBhvr>
                                      <p:to>
                                        <p:strVal val="visible"/>
                                      </p:to>
                                    </p:set>
                                    <p:animEffect transition="in" filter="fade">
                                      <p:cBhvr>
                                        <p:cTn id="68" dur="500"/>
                                        <p:tgtEl>
                                          <p:spTgt spid="20">
                                            <p:txEl>
                                              <p:pRg st="2" end="2"/>
                                            </p:txEl>
                                          </p:spTgt>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0">
                                            <p:txEl>
                                              <p:pRg st="3" end="3"/>
                                            </p:txEl>
                                          </p:spTgt>
                                        </p:tgtEl>
                                        <p:attrNameLst>
                                          <p:attrName>style.visibility</p:attrName>
                                        </p:attrNameLst>
                                      </p:cBhvr>
                                      <p:to>
                                        <p:strVal val="visible"/>
                                      </p:to>
                                    </p:set>
                                    <p:animEffect transition="in" filter="fade">
                                      <p:cBhvr>
                                        <p:cTn id="7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Life of a Thread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7</a:t>
            </a:fld>
            <a:endParaRPr lang="en-US"/>
          </a:p>
        </p:txBody>
      </p:sp>
      <p:sp>
        <p:nvSpPr>
          <p:cNvPr id="46" name="TextBox 45"/>
          <p:cNvSpPr txBox="1"/>
          <p:nvPr/>
        </p:nvSpPr>
        <p:spPr>
          <a:xfrm>
            <a:off x="381000" y="819150"/>
            <a:ext cx="7924800"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OS and hardware control the thread scheduling. </a:t>
            </a:r>
          </a:p>
          <a:p>
            <a:pPr marL="285750" indent="-285750">
              <a:buFont typeface="Arial" panose="020B0604020202020204" pitchFamily="34" charset="0"/>
              <a:buChar char="•"/>
            </a:pPr>
            <a:r>
              <a:rPr lang="en-US" sz="2400" dirty="0"/>
              <a:t>The order could be different from run to run.</a:t>
            </a:r>
          </a:p>
          <a:p>
            <a:pPr marL="285750" indent="-285750">
              <a:buFont typeface="Arial" panose="020B0604020202020204" pitchFamily="34" charset="0"/>
              <a:buChar char="•"/>
            </a:pPr>
            <a:r>
              <a:rPr lang="en-US" sz="2400" dirty="0"/>
              <a:t>When a thread returns from its “run” routine then that thread “dies”.</a:t>
            </a:r>
          </a:p>
          <a:p>
            <a:pPr marL="285750" indent="-285750">
              <a:buFont typeface="Arial" panose="020B0604020202020204" pitchFamily="34" charset="0"/>
              <a:buChar char="•"/>
            </a:pPr>
            <a:r>
              <a:rPr lang="en-US" sz="2400" dirty="0"/>
              <a:t>When the start-up thread returns from “main” then that thread “dies”.</a:t>
            </a:r>
          </a:p>
          <a:p>
            <a:pPr marL="285750" indent="-285750">
              <a:buFont typeface="Arial" panose="020B0604020202020204" pitchFamily="34" charset="0"/>
              <a:buChar char="•"/>
            </a:pPr>
            <a:r>
              <a:rPr lang="en-US" sz="2400" dirty="0"/>
              <a:t>The JVM remains running until all thread have exited. Then the process “dies”.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663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fad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3" end="3"/>
                                            </p:txEl>
                                          </p:spTgt>
                                        </p:tgtEl>
                                        <p:attrNameLst>
                                          <p:attrName>style.visibility</p:attrName>
                                        </p:attrNameLst>
                                      </p:cBhvr>
                                      <p:to>
                                        <p:strVal val="visible"/>
                                      </p:to>
                                    </p:set>
                                    <p:animEffect transition="in" filter="fade">
                                      <p:cBhvr>
                                        <p:cTn id="12" dur="500"/>
                                        <p:tgtEl>
                                          <p:spTgt spid="4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4" end="4"/>
                                            </p:txEl>
                                          </p:spTgt>
                                        </p:tgtEl>
                                        <p:attrNameLst>
                                          <p:attrName>style.visibility</p:attrName>
                                        </p:attrNameLst>
                                      </p:cBhvr>
                                      <p:to>
                                        <p:strVal val="visible"/>
                                      </p:to>
                                    </p:set>
                                    <p:animEffect transition="in" filter="fade">
                                      <p:cBhvr>
                                        <p:cTn id="17" dur="500"/>
                                        <p:tgtEl>
                                          <p:spTgt spid="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Pushing the Limits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8</a:t>
            </a:fld>
            <a:endParaRPr lang="en-US"/>
          </a:p>
        </p:txBody>
      </p:sp>
      <p:sp>
        <p:nvSpPr>
          <p:cNvPr id="7" name="TextBox 6"/>
          <p:cNvSpPr txBox="1"/>
          <p:nvPr/>
        </p:nvSpPr>
        <p:spPr>
          <a:xfrm>
            <a:off x="381000" y="819150"/>
            <a:ext cx="4419600" cy="1353832"/>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Spinner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191000" y="809626"/>
            <a:ext cx="4191000" cy="1366528"/>
          </a:xfrm>
          <a:prstGeom prst="rect">
            <a:avLst/>
          </a:prstGeom>
          <a:noFill/>
        </p:spPr>
        <p:txBody>
          <a:bodyPr wrap="square" rtlCol="0">
            <a:spAutoFit/>
          </a:bodyPr>
          <a:lstStyle/>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Spinner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Spinner();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&lt;6;++</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mgr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mgr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491436" y="2172982"/>
            <a:ext cx="4985564" cy="2675511"/>
          </a:xfrm>
          <a:prstGeom prst="rect">
            <a:avLst/>
          </a:prstGeom>
        </p:spPr>
      </p:pic>
      <p:sp>
        <p:nvSpPr>
          <p:cNvPr id="9" name="Rounded Rectangle 8"/>
          <p:cNvSpPr/>
          <p:nvPr/>
        </p:nvSpPr>
        <p:spPr>
          <a:xfrm>
            <a:off x="4135016" y="810614"/>
            <a:ext cx="2570584" cy="331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8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Thread (Controller) Object</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fld id="{B9EA2576-3992-4A7D-AC41-AC0E2BE3E45F}" type="slidenum">
              <a:rPr lang="en-US" smtClean="0"/>
              <a:t>9</a:t>
            </a:fld>
            <a:endParaRPr lang="en-US"/>
          </a:p>
        </p:txBody>
      </p:sp>
      <p:sp>
        <p:nvSpPr>
          <p:cNvPr id="7" name="TextBox 6"/>
          <p:cNvSpPr txBox="1"/>
          <p:nvPr/>
        </p:nvSpPr>
        <p:spPr>
          <a:xfrm>
            <a:off x="533400" y="653921"/>
            <a:ext cx="4419600" cy="4587410"/>
          </a:xfrm>
          <a:prstGeom prst="rect">
            <a:avLst/>
          </a:prstGeom>
          <a:noFill/>
        </p:spPr>
        <p:txBody>
          <a:bodyPr wrap="square" rtlCol="0">
            <a:spAutoFit/>
          </a:bodyPr>
          <a:lstStyle/>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sp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pri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.getPriority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.setPriority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.setPriority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MIN_PRIORITY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3F7F5F"/>
                </a:solidFill>
                <a:latin typeface="Consolas" panose="020B0609020204030204" pitchFamily="49" charset="0"/>
                <a:ea typeface="Calibri" panose="020F0502020204030204" pitchFamily="34" charset="0"/>
                <a:cs typeface="Consolas" panose="020B0609020204030204" pitchFamily="49" charset="0"/>
              </a:rPr>
              <a:t>// MAX_PRIORITY, NORM_PRIORITY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live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.isAlive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currentThread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dumpStack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(5_000);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u="sng" strike="sngStrike"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a:t>
            </a:r>
            <a:r>
              <a:rPr lang="en-US" sz="1400" u="sng"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8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animEffect transition="in" filter="fade">
                                      <p:cBhvr>
                                        <p:cTn id="35" dur="500"/>
                                        <p:tgtEl>
                                          <p:spTgt spid="7">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11" end="11"/>
                                            </p:txEl>
                                          </p:spTgt>
                                        </p:tgtEl>
                                        <p:attrNameLst>
                                          <p:attrName>style.visibility</p:attrName>
                                        </p:attrNameLst>
                                      </p:cBhvr>
                                      <p:to>
                                        <p:strVal val="visible"/>
                                      </p:to>
                                    </p:set>
                                    <p:animEffect transition="in" filter="fade">
                                      <p:cBhvr>
                                        <p:cTn id="40" dur="500"/>
                                        <p:tgtEl>
                                          <p:spTgt spid="7">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animEffect transition="in" filter="fade">
                                      <p:cBhvr>
                                        <p:cTn id="45" dur="500"/>
                                        <p:tgtEl>
                                          <p:spTgt spid="7">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4" end="14"/>
                                            </p:txEl>
                                          </p:spTgt>
                                        </p:tgtEl>
                                        <p:attrNameLst>
                                          <p:attrName>style.visibility</p:attrName>
                                        </p:attrNameLst>
                                      </p:cBhvr>
                                      <p:to>
                                        <p:strVal val="visible"/>
                                      </p:to>
                                    </p:set>
                                    <p:animEffect transition="in" filter="fade">
                                      <p:cBhvr>
                                        <p:cTn id="50" dur="500"/>
                                        <p:tgtEl>
                                          <p:spTgt spid="7">
                                            <p:txEl>
                                              <p:pRg st="14" end="1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animEffect transition="in" filter="fade">
                                      <p:cBhvr>
                                        <p:cTn id="55"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5572</TotalTime>
  <Words>1997</Words>
  <Application>Microsoft Office PowerPoint</Application>
  <PresentationFormat>On-screen Show (16:9)</PresentationFormat>
  <Paragraphs>367</Paragraphs>
  <Slides>12</Slides>
  <Notes>12</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Basic Threads</vt:lpstr>
      <vt:lpstr>See Also</vt:lpstr>
      <vt:lpstr>Point of Entry</vt:lpstr>
      <vt:lpstr>Point of Entry</vt:lpstr>
      <vt:lpstr>Runnable</vt:lpstr>
      <vt:lpstr>Thread Manager</vt:lpstr>
      <vt:lpstr>Life of a Thread</vt:lpstr>
      <vt:lpstr>Pushing the Limits</vt:lpstr>
      <vt:lpstr>The Thread (Controller) Object</vt:lpstr>
      <vt:lpstr>Stopping a Thread</vt:lpstr>
      <vt:lpstr>Stopping a Thread</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217</cp:revision>
  <cp:lastPrinted>2015-07-06T21:44:19Z</cp:lastPrinted>
  <dcterms:created xsi:type="dcterms:W3CDTF">2015-07-04T21:12:26Z</dcterms:created>
  <dcterms:modified xsi:type="dcterms:W3CDTF">2016-03-14T00:20:23Z</dcterms:modified>
</cp:coreProperties>
</file>